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Proxima Nova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hyQsB2GZC2TkCpaRpTmV9XOEz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028700" y="2431961"/>
            <a:ext cx="8953942" cy="3818734"/>
            <a:chOff x="0" y="219075"/>
            <a:chExt cx="11938589" cy="5091646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219075"/>
              <a:ext cx="11938589" cy="4057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23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AI Innovation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23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Academy 2025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4612644"/>
              <a:ext cx="11938589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Training Program</a:t>
              </a:r>
              <a:endParaRPr/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1854982" y="1557759"/>
            <a:ext cx="2841358" cy="423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68" u="none" cap="none" strike="noStrike">
                <a:solidFill>
                  <a:srgbClr val="EDFFF5"/>
                </a:solidFill>
                <a:latin typeface="Arial"/>
                <a:ea typeface="Arial"/>
                <a:cs typeface="Arial"/>
                <a:sym typeface="Arial"/>
              </a:rPr>
              <a:t>Future AI Leaders</a:t>
            </a:r>
            <a:endParaRPr/>
          </a:p>
        </p:txBody>
      </p:sp>
      <p:grpSp>
        <p:nvGrpSpPr>
          <p:cNvPr id="92" name="Google Shape;92;p1"/>
          <p:cNvGrpSpPr/>
          <p:nvPr/>
        </p:nvGrpSpPr>
        <p:grpSpPr>
          <a:xfrm>
            <a:off x="15175452" y="1091485"/>
            <a:ext cx="2886020" cy="889344"/>
            <a:chOff x="0" y="-47625"/>
            <a:chExt cx="3848027" cy="1185791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589949"/>
              <a:ext cx="3848027" cy="548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68" u="none" cap="none" strike="noStrike">
                  <a:solidFill>
                    <a:srgbClr val="EDFFF5"/>
                  </a:solidFill>
                  <a:latin typeface="Arial"/>
                  <a:ea typeface="Arial"/>
                  <a:cs typeface="Arial"/>
                  <a:sym typeface="Arial"/>
                </a:rPr>
                <a:t>[Presenter Name]</a:t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25"/>
              <a:ext cx="3848027" cy="591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0" u="none" cap="none" strike="noStrike">
                  <a:solidFill>
                    <a:srgbClr val="EDFFF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PRESENTED BY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0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199" name="Google Shape;199;p10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10"/>
          <p:cNvSpPr/>
          <p:nvPr/>
        </p:nvSpPr>
        <p:spPr>
          <a:xfrm flipH="1">
            <a:off x="-437444" y="7150166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0"/>
          <p:cNvSpPr/>
          <p:nvPr/>
        </p:nvSpPr>
        <p:spPr>
          <a:xfrm>
            <a:off x="8613045" y="8658209"/>
            <a:ext cx="5427236" cy="1443944"/>
          </a:xfrm>
          <a:custGeom>
            <a:rect b="b" l="l" r="r" t="t"/>
            <a:pathLst>
              <a:path extrusionOk="0" h="1443944" w="5427236">
                <a:moveTo>
                  <a:pt x="0" y="0"/>
                </a:moveTo>
                <a:lnTo>
                  <a:pt x="5427236" y="0"/>
                </a:lnTo>
                <a:lnTo>
                  <a:pt x="5427236" y="1443944"/>
                </a:lnTo>
                <a:lnTo>
                  <a:pt x="0" y="1443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10"/>
          <p:cNvSpPr/>
          <p:nvPr/>
        </p:nvSpPr>
        <p:spPr>
          <a:xfrm>
            <a:off x="12839102" y="4505370"/>
            <a:ext cx="4420198" cy="2210099"/>
          </a:xfrm>
          <a:custGeom>
            <a:rect b="b" l="l" r="r" t="t"/>
            <a:pathLst>
              <a:path extrusionOk="0" h="2210099" w="4420198">
                <a:moveTo>
                  <a:pt x="0" y="0"/>
                </a:moveTo>
                <a:lnTo>
                  <a:pt x="4420198" y="0"/>
                </a:lnTo>
                <a:lnTo>
                  <a:pt x="4420198" y="2210099"/>
                </a:lnTo>
                <a:lnTo>
                  <a:pt x="0" y="2210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0"/>
          <p:cNvSpPr txBox="1"/>
          <p:nvPr/>
        </p:nvSpPr>
        <p:spPr>
          <a:xfrm>
            <a:off x="1028700" y="1596063"/>
            <a:ext cx="9142043" cy="932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81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LLMs, Fine-Tuning &amp; RAG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1475157" y="3499215"/>
            <a:ext cx="9685784" cy="4844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HuggingFace &amp; APIs: Using pre-trained models from the world's largest AI community.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Engineering: Designing and refining your prompts to get useful and accurate responses from LLMs.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Retrieval-Augmented Generation (RAG): Extend LLM capabilities by connecting them to your own data sources.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1"/>
          <p:cNvGrpSpPr/>
          <p:nvPr/>
        </p:nvGrpSpPr>
        <p:grpSpPr>
          <a:xfrm rot="5400000">
            <a:off x="3271092" y="-5004478"/>
            <a:ext cx="2211047" cy="12617694"/>
            <a:chOff x="0" y="0"/>
            <a:chExt cx="647480" cy="3694947"/>
          </a:xfrm>
        </p:grpSpPr>
        <p:sp>
          <p:nvSpPr>
            <p:cNvPr id="211" name="Google Shape;211;p11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1"/>
          <p:cNvSpPr/>
          <p:nvPr/>
        </p:nvSpPr>
        <p:spPr>
          <a:xfrm flipH="1">
            <a:off x="-1000374" y="7880144"/>
            <a:ext cx="3239644" cy="3239644"/>
          </a:xfrm>
          <a:custGeom>
            <a:rect b="b" l="l" r="r" t="t"/>
            <a:pathLst>
              <a:path extrusionOk="0" h="3239644" w="3239644">
                <a:moveTo>
                  <a:pt x="3239643" y="0"/>
                </a:moveTo>
                <a:lnTo>
                  <a:pt x="0" y="0"/>
                </a:lnTo>
                <a:lnTo>
                  <a:pt x="0" y="3239643"/>
                </a:lnTo>
                <a:lnTo>
                  <a:pt x="3239643" y="3239643"/>
                </a:lnTo>
                <a:lnTo>
                  <a:pt x="323964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1"/>
          <p:cNvSpPr/>
          <p:nvPr/>
        </p:nvSpPr>
        <p:spPr>
          <a:xfrm>
            <a:off x="9447801" y="4042701"/>
            <a:ext cx="8639765" cy="4514277"/>
          </a:xfrm>
          <a:custGeom>
            <a:rect b="b" l="l" r="r" t="t"/>
            <a:pathLst>
              <a:path extrusionOk="0" h="4514277" w="8639765">
                <a:moveTo>
                  <a:pt x="0" y="0"/>
                </a:moveTo>
                <a:lnTo>
                  <a:pt x="8639766" y="0"/>
                </a:lnTo>
                <a:lnTo>
                  <a:pt x="8639766" y="4514278"/>
                </a:lnTo>
                <a:lnTo>
                  <a:pt x="0" y="4514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1"/>
          <p:cNvSpPr txBox="1"/>
          <p:nvPr/>
        </p:nvSpPr>
        <p:spPr>
          <a:xfrm>
            <a:off x="619448" y="825739"/>
            <a:ext cx="9142043" cy="1119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37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 &amp; MLOps</a:t>
            </a:r>
            <a:endParaRPr/>
          </a:p>
        </p:txBody>
      </p:sp>
      <p:sp>
        <p:nvSpPr>
          <p:cNvPr id="216" name="Google Shape;216;p11"/>
          <p:cNvSpPr txBox="1"/>
          <p:nvPr/>
        </p:nvSpPr>
        <p:spPr>
          <a:xfrm>
            <a:off x="284605" y="2653048"/>
            <a:ext cx="11244111" cy="958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model sitting in a notebook isn't useful. You'll learn how to package and deploy your models so people can actually use them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819881" y="4033608"/>
            <a:ext cx="8627920" cy="4844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Using Docker to make your models portable.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Tracking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Managing your work with MLFlow and DVC.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Serving Models: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Building simple web apps with Flask / FastAPI.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Monitoring: 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Keeping an eye on your model's performance in the wild.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10074008" y="8677533"/>
            <a:ext cx="7387352" cy="36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https://www.digitalocean.com/resources/articles/mlops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2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224" name="Google Shape;224;p12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12"/>
          <p:cNvSpPr/>
          <p:nvPr/>
        </p:nvSpPr>
        <p:spPr>
          <a:xfrm flipH="1">
            <a:off x="-659464" y="8266309"/>
            <a:ext cx="2542054" cy="2542054"/>
          </a:xfrm>
          <a:custGeom>
            <a:rect b="b" l="l" r="r" t="t"/>
            <a:pathLst>
              <a:path extrusionOk="0" h="2542054" w="2542054">
                <a:moveTo>
                  <a:pt x="2542054" y="0"/>
                </a:moveTo>
                <a:lnTo>
                  <a:pt x="0" y="0"/>
                </a:lnTo>
                <a:lnTo>
                  <a:pt x="0" y="2542054"/>
                </a:lnTo>
                <a:lnTo>
                  <a:pt x="2542054" y="2542054"/>
                </a:lnTo>
                <a:lnTo>
                  <a:pt x="254205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2"/>
          <p:cNvSpPr/>
          <p:nvPr/>
        </p:nvSpPr>
        <p:spPr>
          <a:xfrm>
            <a:off x="8987641" y="3500558"/>
            <a:ext cx="8746164" cy="4919717"/>
          </a:xfrm>
          <a:custGeom>
            <a:rect b="b" l="l" r="r" t="t"/>
            <a:pathLst>
              <a:path extrusionOk="0" h="4919717" w="8746164">
                <a:moveTo>
                  <a:pt x="0" y="0"/>
                </a:moveTo>
                <a:lnTo>
                  <a:pt x="8746164" y="0"/>
                </a:lnTo>
                <a:lnTo>
                  <a:pt x="8746164" y="4919717"/>
                </a:lnTo>
                <a:lnTo>
                  <a:pt x="0" y="4919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2"/>
          <p:cNvSpPr txBox="1"/>
          <p:nvPr/>
        </p:nvSpPr>
        <p:spPr>
          <a:xfrm>
            <a:off x="1028700" y="1577013"/>
            <a:ext cx="9142043" cy="88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74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AI Ethics &amp; Responsible AI </a:t>
            </a:r>
            <a:endParaRPr/>
          </a:p>
        </p:txBody>
      </p:sp>
      <p:sp>
        <p:nvSpPr>
          <p:cNvPr id="229" name="Google Shape;229;p12"/>
          <p:cNvSpPr txBox="1"/>
          <p:nvPr/>
        </p:nvSpPr>
        <p:spPr>
          <a:xfrm>
            <a:off x="611563" y="3443408"/>
            <a:ext cx="8532437" cy="1471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great power comes great responsibility. We will critically examine how to build AI systems that are fair, safe, and transparent.</a:t>
            </a:r>
            <a:endParaRPr/>
          </a:p>
        </p:txBody>
      </p:sp>
      <p:sp>
        <p:nvSpPr>
          <p:cNvPr id="230" name="Google Shape;230;p12"/>
          <p:cNvSpPr txBox="1"/>
          <p:nvPr/>
        </p:nvSpPr>
        <p:spPr>
          <a:xfrm>
            <a:off x="611563" y="5588905"/>
            <a:ext cx="8532437" cy="3948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&amp; Fairness: 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identify and mitigate harmful biases in data and models.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Privacy: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Protecting user information and building trust.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Regulatory Frameworks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Understanding the rules of the road for AI.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9378291" y="8648875"/>
            <a:ext cx="8746164" cy="575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https://spotintelligence.com/2024/07/30/ethical-ai-explained-key-issues-practical-how-to-implement-guide/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3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237" name="Google Shape;237;p13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13"/>
          <p:cNvSpPr/>
          <p:nvPr/>
        </p:nvSpPr>
        <p:spPr>
          <a:xfrm flipH="1">
            <a:off x="-659464" y="8266309"/>
            <a:ext cx="2542054" cy="2542054"/>
          </a:xfrm>
          <a:custGeom>
            <a:rect b="b" l="l" r="r" t="t"/>
            <a:pathLst>
              <a:path extrusionOk="0" h="2542054" w="2542054">
                <a:moveTo>
                  <a:pt x="2542054" y="0"/>
                </a:moveTo>
                <a:lnTo>
                  <a:pt x="0" y="0"/>
                </a:lnTo>
                <a:lnTo>
                  <a:pt x="0" y="2542054"/>
                </a:lnTo>
                <a:lnTo>
                  <a:pt x="2542054" y="2542054"/>
                </a:lnTo>
                <a:lnTo>
                  <a:pt x="254205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3"/>
          <p:cNvSpPr/>
          <p:nvPr/>
        </p:nvSpPr>
        <p:spPr>
          <a:xfrm rot="-470360">
            <a:off x="11301674" y="2464269"/>
            <a:ext cx="4951229" cy="4951229"/>
          </a:xfrm>
          <a:custGeom>
            <a:rect b="b" l="l" r="r" t="t"/>
            <a:pathLst>
              <a:path extrusionOk="0" h="4951229" w="4951229">
                <a:moveTo>
                  <a:pt x="0" y="0"/>
                </a:moveTo>
                <a:lnTo>
                  <a:pt x="4951229" y="0"/>
                </a:lnTo>
                <a:lnTo>
                  <a:pt x="4951229" y="4951229"/>
                </a:lnTo>
                <a:lnTo>
                  <a:pt x="0" y="4951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3"/>
          <p:cNvSpPr txBox="1"/>
          <p:nvPr/>
        </p:nvSpPr>
        <p:spPr>
          <a:xfrm>
            <a:off x="1028700" y="1754187"/>
            <a:ext cx="9142043" cy="88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74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Week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>
            <a:off x="611563" y="3443408"/>
            <a:ext cx="9239327" cy="9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apply everything you've learned to a topic you're passionate about.</a:t>
            </a:r>
            <a:endParaRPr/>
          </a:p>
        </p:txBody>
      </p:sp>
      <p:sp>
        <p:nvSpPr>
          <p:cNvPr id="243" name="Google Shape;243;p13"/>
          <p:cNvSpPr txBox="1"/>
          <p:nvPr/>
        </p:nvSpPr>
        <p:spPr>
          <a:xfrm>
            <a:off x="1538129" y="4732905"/>
            <a:ext cx="10653108" cy="4939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Process: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Propose: 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Ideate and define a problem to solve.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Build: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 in your teams to develop your solution.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Present: 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Showcase your project to your peers and instructors.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Outcome: </a:t>
            </a: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project that demonstrates your end-to-end skills as an AI practitioner.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4"/>
          <p:cNvGrpSpPr/>
          <p:nvPr/>
        </p:nvGrpSpPr>
        <p:grpSpPr>
          <a:xfrm rot="5400000">
            <a:off x="5915102" y="-5915102"/>
            <a:ext cx="6638622" cy="18468826"/>
            <a:chOff x="0" y="-47625"/>
            <a:chExt cx="1748444" cy="4864218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1748443" cy="4816592"/>
            </a:xfrm>
            <a:custGeom>
              <a:rect b="b" l="l" r="r" t="t"/>
              <a:pathLst>
                <a:path extrusionOk="0" h="4816592" w="1748443">
                  <a:moveTo>
                    <a:pt x="0" y="0"/>
                  </a:moveTo>
                  <a:lnTo>
                    <a:pt x="1748443" y="0"/>
                  </a:lnTo>
                  <a:lnTo>
                    <a:pt x="174844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47625"/>
              <a:ext cx="1748444" cy="4864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 txBox="1"/>
          <p:nvPr/>
        </p:nvSpPr>
        <p:spPr>
          <a:xfrm>
            <a:off x="2069273" y="374357"/>
            <a:ext cx="12641527" cy="14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79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Ready to Begin?</a:t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>
            <a:off x="12222292" y="-4299138"/>
            <a:ext cx="6783529" cy="6783529"/>
          </a:xfrm>
          <a:custGeom>
            <a:rect b="b" l="l" r="r" t="t"/>
            <a:pathLst>
              <a:path extrusionOk="0" h="6783529" w="6783529">
                <a:moveTo>
                  <a:pt x="0" y="0"/>
                </a:moveTo>
                <a:lnTo>
                  <a:pt x="6783528" y="0"/>
                </a:lnTo>
                <a:lnTo>
                  <a:pt x="6783528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4"/>
          <p:cNvSpPr/>
          <p:nvPr/>
        </p:nvSpPr>
        <p:spPr>
          <a:xfrm>
            <a:off x="5909714" y="2039430"/>
            <a:ext cx="6747608" cy="6747608"/>
          </a:xfrm>
          <a:custGeom>
            <a:rect b="b" l="l" r="r" t="t"/>
            <a:pathLst>
              <a:path extrusionOk="0" h="6747608" w="6747608">
                <a:moveTo>
                  <a:pt x="0" y="0"/>
                </a:moveTo>
                <a:lnTo>
                  <a:pt x="6747608" y="0"/>
                </a:lnTo>
                <a:lnTo>
                  <a:pt x="6747608" y="6747609"/>
                </a:lnTo>
                <a:lnTo>
                  <a:pt x="0" y="6747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4"/>
          <p:cNvSpPr txBox="1"/>
          <p:nvPr/>
        </p:nvSpPr>
        <p:spPr>
          <a:xfrm>
            <a:off x="4198295" y="8691789"/>
            <a:ext cx="10058832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the Slack Channel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"/>
          <p:cNvGrpSpPr/>
          <p:nvPr/>
        </p:nvGrpSpPr>
        <p:grpSpPr>
          <a:xfrm rot="5400000">
            <a:off x="5183447" y="-4357145"/>
            <a:ext cx="2211047" cy="12617694"/>
            <a:chOff x="0" y="0"/>
            <a:chExt cx="647480" cy="3694947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/>
          <p:nvPr/>
        </p:nvSpPr>
        <p:spPr>
          <a:xfrm flipH="1">
            <a:off x="-46381" y="7229775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10812525" y="1453188"/>
            <a:ext cx="7346343" cy="7346343"/>
          </a:xfrm>
          <a:custGeom>
            <a:rect b="b" l="l" r="r" t="t"/>
            <a:pathLst>
              <a:path extrusionOk="0" h="7346343" w="7346343">
                <a:moveTo>
                  <a:pt x="0" y="0"/>
                </a:moveTo>
                <a:lnTo>
                  <a:pt x="7346342" y="0"/>
                </a:lnTo>
                <a:lnTo>
                  <a:pt x="7346342" y="7346342"/>
                </a:lnTo>
                <a:lnTo>
                  <a:pt x="0" y="7346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515" l="-305" r="-14631" t="-4424"/>
            </a:stretch>
          </a:blipFill>
          <a:ln>
            <a:noFill/>
          </a:ln>
        </p:spPr>
      </p:sp>
      <p:sp>
        <p:nvSpPr>
          <p:cNvPr id="104" name="Google Shape;104;p2"/>
          <p:cNvSpPr txBox="1"/>
          <p:nvPr/>
        </p:nvSpPr>
        <p:spPr>
          <a:xfrm>
            <a:off x="1028700" y="1615113"/>
            <a:ext cx="9142043" cy="115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62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What's Our Goal? 🎯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38050" y="3428934"/>
            <a:ext cx="11128916" cy="926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equip you with the </a:t>
            </a:r>
            <a:r>
              <a:rPr b="1" i="0" lang="en-US" sz="2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foundational skills</a:t>
            </a:r>
            <a:r>
              <a:rPr b="0" i="0" lang="en-US" sz="2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 experience</a:t>
            </a:r>
            <a:r>
              <a:rPr b="0" i="0" lang="en-US" sz="2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solve real-world problems using AI and Machine Learning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312264" y="5032084"/>
            <a:ext cx="9272032" cy="3303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r>
              <a:rPr b="0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indent="-291705" lvl="1" marL="583409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0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learn the theory, but more importantly, you will </a:t>
            </a: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things</a:t>
            </a:r>
            <a:r>
              <a:rPr b="0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91705" lvl="1" marL="583409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0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hands-on, project-based program.</a:t>
            </a:r>
            <a:endParaRPr/>
          </a:p>
          <a:p>
            <a:pPr indent="-291705" lvl="1" marL="583409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0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a community, learn from us and from each other.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 rot="5400000">
            <a:off x="4685619" y="-3739936"/>
            <a:ext cx="2211015" cy="11582550"/>
            <a:chOff x="0" y="0"/>
            <a:chExt cx="647480" cy="3694947"/>
          </a:xfrm>
        </p:grpSpPr>
        <p:sp>
          <p:nvSpPr>
            <p:cNvPr id="113" name="Google Shape;113;p3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3"/>
          <p:cNvSpPr/>
          <p:nvPr/>
        </p:nvSpPr>
        <p:spPr>
          <a:xfrm flipH="1">
            <a:off x="0" y="7353300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12433418" y="1453188"/>
            <a:ext cx="2534169" cy="2534169"/>
          </a:xfrm>
          <a:custGeom>
            <a:rect b="b" l="l" r="r" t="t"/>
            <a:pathLst>
              <a:path extrusionOk="0" h="2534169" w="2534169">
                <a:moveTo>
                  <a:pt x="0" y="0"/>
                </a:moveTo>
                <a:lnTo>
                  <a:pt x="2534169" y="0"/>
                </a:lnTo>
                <a:lnTo>
                  <a:pt x="2534169" y="2534169"/>
                </a:lnTo>
                <a:lnTo>
                  <a:pt x="0" y="2534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>
            <a:off x="13466488" y="7708237"/>
            <a:ext cx="2444128" cy="2444128"/>
          </a:xfrm>
          <a:custGeom>
            <a:rect b="b" l="l" r="r" t="t"/>
            <a:pathLst>
              <a:path extrusionOk="0" h="2444128" w="2444128">
                <a:moveTo>
                  <a:pt x="0" y="0"/>
                </a:moveTo>
                <a:lnTo>
                  <a:pt x="2444128" y="0"/>
                </a:lnTo>
                <a:lnTo>
                  <a:pt x="2444128" y="2444128"/>
                </a:lnTo>
                <a:lnTo>
                  <a:pt x="0" y="2444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15346735" y="4523447"/>
            <a:ext cx="1912565" cy="2217466"/>
          </a:xfrm>
          <a:custGeom>
            <a:rect b="b" l="l" r="r" t="t"/>
            <a:pathLst>
              <a:path extrusionOk="0" h="2217466" w="1912565">
                <a:moveTo>
                  <a:pt x="0" y="0"/>
                </a:moveTo>
                <a:lnTo>
                  <a:pt x="1912565" y="0"/>
                </a:lnTo>
                <a:lnTo>
                  <a:pt x="1912565" y="2217466"/>
                </a:lnTo>
                <a:lnTo>
                  <a:pt x="0" y="2217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 txBox="1"/>
          <p:nvPr/>
        </p:nvSpPr>
        <p:spPr>
          <a:xfrm>
            <a:off x="356713" y="1577013"/>
            <a:ext cx="9813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3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Orientation &amp; Intro to AI/ML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321143" y="3729975"/>
            <a:ext cx="11411700" cy="4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333719" lvl="1" marL="667439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b="1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AI/ML</a:t>
            </a:r>
            <a:r>
              <a:rPr b="0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is it, really? And Key concepts.</a:t>
            </a:r>
            <a:endParaRPr/>
          </a:p>
          <a:p>
            <a:pPr indent="-333719" lvl="1" marL="667439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b="1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&amp; Impact</a:t>
            </a:r>
            <a:r>
              <a:rPr b="0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AI is changing industries from healthcare, finance, education, etc.</a:t>
            </a:r>
            <a:endParaRPr/>
          </a:p>
          <a:p>
            <a:pPr indent="-333719" lvl="1" marL="667439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b="1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Overview</a:t>
            </a:r>
            <a:r>
              <a:rPr b="0" i="0" lang="en-US" sz="30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Your toolkit for the course: Python, Jupyter Notebooks, and Google Colab.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 rot="5400000">
            <a:off x="5216577" y="-4054405"/>
            <a:ext cx="2211047" cy="12617694"/>
            <a:chOff x="0" y="0"/>
            <a:chExt cx="647480" cy="3694947"/>
          </a:xfrm>
        </p:grpSpPr>
        <p:sp>
          <p:nvSpPr>
            <p:cNvPr id="126" name="Google Shape;126;p4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4"/>
          <p:cNvSpPr/>
          <p:nvPr/>
        </p:nvSpPr>
        <p:spPr>
          <a:xfrm flipH="1">
            <a:off x="-437444" y="7150166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4"/>
          <p:cNvSpPr/>
          <p:nvPr/>
        </p:nvSpPr>
        <p:spPr>
          <a:xfrm>
            <a:off x="9947514" y="3602853"/>
            <a:ext cx="7898701" cy="5983266"/>
          </a:xfrm>
          <a:custGeom>
            <a:rect b="b" l="l" r="r" t="t"/>
            <a:pathLst>
              <a:path extrusionOk="0" h="5983266" w="7898701">
                <a:moveTo>
                  <a:pt x="0" y="0"/>
                </a:moveTo>
                <a:lnTo>
                  <a:pt x="7898701" y="0"/>
                </a:lnTo>
                <a:lnTo>
                  <a:pt x="7898701" y="5983265"/>
                </a:lnTo>
                <a:lnTo>
                  <a:pt x="0" y="5983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1028700" y="1339730"/>
            <a:ext cx="8918814" cy="1878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Manipulation &amp; Visualization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743743" y="3703841"/>
            <a:ext cx="9848707" cy="21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 at the heart of AI. In this module, you will gain essential skills in data manipulation and visualization using libraries like NumPy, Pandas, and Matplotlib to extract insights.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5"/>
          <p:cNvGrpSpPr/>
          <p:nvPr/>
        </p:nvGrpSpPr>
        <p:grpSpPr>
          <a:xfrm rot="5400000">
            <a:off x="5203325" y="-4227937"/>
            <a:ext cx="2211047" cy="12617694"/>
            <a:chOff x="0" y="0"/>
            <a:chExt cx="647480" cy="3694947"/>
          </a:xfrm>
        </p:grpSpPr>
        <p:sp>
          <p:nvSpPr>
            <p:cNvPr id="137" name="Google Shape;137;p5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5"/>
          <p:cNvSpPr/>
          <p:nvPr/>
        </p:nvSpPr>
        <p:spPr>
          <a:xfrm flipH="1">
            <a:off x="-437444" y="7150166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 rot="-29999">
            <a:off x="12763657" y="3453573"/>
            <a:ext cx="5144831" cy="3046053"/>
          </a:xfrm>
          <a:custGeom>
            <a:rect b="b" l="l" r="r" t="t"/>
            <a:pathLst>
              <a:path extrusionOk="0" h="3046053" w="5144831">
                <a:moveTo>
                  <a:pt x="26193" y="0"/>
                </a:moveTo>
                <a:lnTo>
                  <a:pt x="5144831" y="44670"/>
                </a:lnTo>
                <a:lnTo>
                  <a:pt x="5118638" y="3046053"/>
                </a:lnTo>
                <a:lnTo>
                  <a:pt x="0" y="3001384"/>
                </a:lnTo>
                <a:lnTo>
                  <a:pt x="2619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045" l="-7239" r="-10497" t="-61813"/>
            </a:stretch>
          </a:blipFill>
          <a:ln>
            <a:noFill/>
          </a:ln>
        </p:spPr>
      </p:sp>
      <p:sp>
        <p:nvSpPr>
          <p:cNvPr id="141" name="Google Shape;141;p5"/>
          <p:cNvSpPr txBox="1"/>
          <p:nvPr/>
        </p:nvSpPr>
        <p:spPr>
          <a:xfrm>
            <a:off x="1028700" y="1615113"/>
            <a:ext cx="9142043" cy="107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56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 &amp; Probability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598153" y="3683814"/>
            <a:ext cx="11546022" cy="958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foundations of statistics and probability is essential for developing robust machine learning models.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3653636" y="5632883"/>
            <a:ext cx="9536965" cy="3873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 Statistics: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Summarizing data with concepts like mean, median, and variance.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Probability &amp; Distributions: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Understanding likelihood and common data patterns.</a:t>
            </a:r>
            <a:endParaRPr/>
          </a:p>
          <a:p>
            <a:pPr indent="-298480" lvl="1" marL="596961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 Testing:</a:t>
            </a: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Making data-driven decisions with statistical confidence.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6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id="149" name="Google Shape;149;p6"/>
            <p:cNvSpPr/>
            <p:nvPr/>
          </p:nvSpPr>
          <p:spPr>
            <a:xfrm>
              <a:off x="0" y="0"/>
              <a:ext cx="647480" cy="2979834"/>
            </a:xfrm>
            <a:custGeom>
              <a:rect b="b" l="l" r="r" t="t"/>
              <a:pathLst>
                <a:path extrusionOk="0" h="2979834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0080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0" y="98425"/>
              <a:ext cx="647480" cy="2881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5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6"/>
          <p:cNvSpPr/>
          <p:nvPr/>
        </p:nvSpPr>
        <p:spPr>
          <a:xfrm>
            <a:off x="737848" y="1593827"/>
            <a:ext cx="8788301" cy="8788301"/>
          </a:xfrm>
          <a:custGeom>
            <a:rect b="b" l="l" r="r" t="t"/>
            <a:pathLst>
              <a:path extrusionOk="0" h="8788301" w="8788301">
                <a:moveTo>
                  <a:pt x="0" y="0"/>
                </a:moveTo>
                <a:lnTo>
                  <a:pt x="8788301" y="0"/>
                </a:lnTo>
                <a:lnTo>
                  <a:pt x="8788301" y="8788301"/>
                </a:lnTo>
                <a:lnTo>
                  <a:pt x="0" y="8788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 txBox="1"/>
          <p:nvPr/>
        </p:nvSpPr>
        <p:spPr>
          <a:xfrm>
            <a:off x="9526149" y="1289414"/>
            <a:ext cx="8168659" cy="101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671" u="none" cap="none" strike="noStrike">
                <a:solidFill>
                  <a:srgbClr val="EDFFF5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Algorithms</a:t>
            </a:r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9526149" y="3329770"/>
            <a:ext cx="8115300" cy="5266410"/>
            <a:chOff x="0" y="-66675"/>
            <a:chExt cx="10820400" cy="7021880"/>
          </a:xfrm>
        </p:grpSpPr>
        <p:sp>
          <p:nvSpPr>
            <p:cNvPr id="154" name="Google Shape;154;p6"/>
            <p:cNvSpPr txBox="1"/>
            <p:nvPr/>
          </p:nvSpPr>
          <p:spPr>
            <a:xfrm>
              <a:off x="0" y="-66675"/>
              <a:ext cx="10820400" cy="773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SUPERVISED LEARNING</a:t>
              </a:r>
              <a:endParaRPr/>
            </a:p>
          </p:txBody>
        </p:sp>
        <p:sp>
          <p:nvSpPr>
            <p:cNvPr id="155" name="Google Shape;155;p6"/>
            <p:cNvSpPr txBox="1"/>
            <p:nvPr/>
          </p:nvSpPr>
          <p:spPr>
            <a:xfrm>
              <a:off x="0" y="930399"/>
              <a:ext cx="10820400" cy="181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 patterns using labeled data.</a:t>
              </a:r>
              <a:endParaRPr/>
            </a:p>
            <a:p>
              <a:pPr indent="-211554" lvl="1" marL="423109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59"/>
                <a:buFont typeface="Arial"/>
                <a:buChar char="•"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Regression: Predicting continuous values (e.g., house prices).</a:t>
              </a:r>
              <a:endParaRPr/>
            </a:p>
            <a:p>
              <a:pPr indent="-211554" lvl="1" marL="423109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59"/>
                <a:buFont typeface="Arial"/>
                <a:buChar char="•"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Classification: Predicting categories (e.g., spam or not spam).</a:t>
              </a:r>
              <a:endParaRPr/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 txBox="1"/>
            <p:nvPr/>
          </p:nvSpPr>
          <p:spPr>
            <a:xfrm>
              <a:off x="0" y="3690876"/>
              <a:ext cx="10820400" cy="773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UNSUPERVISED LEARNING</a:t>
              </a: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0" y="4687950"/>
              <a:ext cx="10820400" cy="2267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Discover hidden structures in data without labels.</a:t>
              </a:r>
              <a:endParaRPr/>
            </a:p>
            <a:p>
              <a:pPr indent="-211554" lvl="1" marL="423109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59"/>
                <a:buFont typeface="Arial"/>
                <a:buChar char="•"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Clustering: Grouping similar data points together.</a:t>
              </a:r>
              <a:endParaRPr/>
            </a:p>
            <a:p>
              <a:pPr indent="-211554" lvl="1" marL="423109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59"/>
                <a:buFont typeface="Arial"/>
                <a:buChar char="•"/>
              </a:pPr>
              <a:r>
                <a:rPr b="0" i="0" lang="en-US" sz="195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Dimensionality Reduction: Simplifying complex data without losing key information</a:t>
              </a:r>
              <a:endParaRPr/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7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163" name="Google Shape;163;p7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7"/>
          <p:cNvSpPr/>
          <p:nvPr/>
        </p:nvSpPr>
        <p:spPr>
          <a:xfrm flipH="1">
            <a:off x="-325830" y="8376861"/>
            <a:ext cx="2997813" cy="2997813"/>
          </a:xfrm>
          <a:custGeom>
            <a:rect b="b" l="l" r="r" t="t"/>
            <a:pathLst>
              <a:path extrusionOk="0" h="2997813" w="2997813">
                <a:moveTo>
                  <a:pt x="2997813" y="0"/>
                </a:moveTo>
                <a:lnTo>
                  <a:pt x="0" y="0"/>
                </a:lnTo>
                <a:lnTo>
                  <a:pt x="0" y="2997812"/>
                </a:lnTo>
                <a:lnTo>
                  <a:pt x="2997813" y="2997812"/>
                </a:lnTo>
                <a:lnTo>
                  <a:pt x="29978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7"/>
          <p:cNvSpPr/>
          <p:nvPr/>
        </p:nvSpPr>
        <p:spPr>
          <a:xfrm>
            <a:off x="10400878" y="3035549"/>
            <a:ext cx="7887122" cy="4436506"/>
          </a:xfrm>
          <a:custGeom>
            <a:rect b="b" l="l" r="r" t="t"/>
            <a:pathLst>
              <a:path extrusionOk="0" h="4436506" w="7887122">
                <a:moveTo>
                  <a:pt x="0" y="0"/>
                </a:moveTo>
                <a:lnTo>
                  <a:pt x="7887122" y="0"/>
                </a:lnTo>
                <a:lnTo>
                  <a:pt x="7887122" y="4436506"/>
                </a:lnTo>
                <a:lnTo>
                  <a:pt x="0" y="4436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7"/>
          <p:cNvSpPr txBox="1"/>
          <p:nvPr/>
        </p:nvSpPr>
        <p:spPr>
          <a:xfrm>
            <a:off x="303207" y="1745301"/>
            <a:ext cx="9811728" cy="89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23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Deep Learning Fundamentals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1173077" y="3562894"/>
            <a:ext cx="9419374" cy="487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You'll Cover:</a:t>
            </a:r>
            <a:endParaRPr/>
          </a:p>
          <a:p>
            <a:pPr indent="-334549" lvl="1" marL="669099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Char char="•"/>
            </a:pPr>
            <a:r>
              <a:rPr b="1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r>
              <a:rPr b="0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Understanding the building blocks (neurons, layers, activation functions).</a:t>
            </a:r>
            <a:endParaRPr/>
          </a:p>
          <a:p>
            <a:pPr indent="-334549" lvl="1" marL="669099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Char char="•"/>
            </a:pPr>
            <a:r>
              <a:rPr b="1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 Introduction</a:t>
            </a:r>
            <a:r>
              <a:rPr b="0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Getting hands-on with a leading deep learning framework.</a:t>
            </a:r>
            <a:endParaRPr/>
          </a:p>
          <a:p>
            <a:pPr indent="-334549" lvl="1" marL="669099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Char char="•"/>
            </a:pPr>
            <a:r>
              <a:rPr b="1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Simple Models:</a:t>
            </a:r>
            <a:r>
              <a:rPr b="0" i="0" lang="en-US" sz="3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will construct and train your first neural network</a:t>
            </a:r>
            <a:endParaRPr/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10773774" y="7443480"/>
            <a:ext cx="8156734" cy="240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https://www.ibm.com/think/topics/ai-vs-machine-learning-vs-deep-learning-vs-neural-networks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8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175" name="Google Shape;175;p8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8"/>
          <p:cNvSpPr/>
          <p:nvPr/>
        </p:nvSpPr>
        <p:spPr>
          <a:xfrm flipH="1">
            <a:off x="-437444" y="7150166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7559057" y="6481585"/>
            <a:ext cx="4590890" cy="3087373"/>
          </a:xfrm>
          <a:custGeom>
            <a:rect b="b" l="l" r="r" t="t"/>
            <a:pathLst>
              <a:path extrusionOk="0" h="3087373" w="4590890">
                <a:moveTo>
                  <a:pt x="0" y="0"/>
                </a:moveTo>
                <a:lnTo>
                  <a:pt x="4590890" y="0"/>
                </a:lnTo>
                <a:lnTo>
                  <a:pt x="4590890" y="3087374"/>
                </a:lnTo>
                <a:lnTo>
                  <a:pt x="0" y="308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8"/>
          <p:cNvSpPr/>
          <p:nvPr/>
        </p:nvSpPr>
        <p:spPr>
          <a:xfrm>
            <a:off x="12347859" y="2242967"/>
            <a:ext cx="5171874" cy="3036049"/>
          </a:xfrm>
          <a:custGeom>
            <a:rect b="b" l="l" r="r" t="t"/>
            <a:pathLst>
              <a:path extrusionOk="0" h="3036049" w="5171874">
                <a:moveTo>
                  <a:pt x="0" y="0"/>
                </a:moveTo>
                <a:lnTo>
                  <a:pt x="5171874" y="0"/>
                </a:lnTo>
                <a:lnTo>
                  <a:pt x="5171874" y="3036048"/>
                </a:lnTo>
                <a:lnTo>
                  <a:pt x="0" y="30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8"/>
          <p:cNvSpPr/>
          <p:nvPr/>
        </p:nvSpPr>
        <p:spPr>
          <a:xfrm>
            <a:off x="12692551" y="6464853"/>
            <a:ext cx="5020697" cy="3012418"/>
          </a:xfrm>
          <a:custGeom>
            <a:rect b="b" l="l" r="r" t="t"/>
            <a:pathLst>
              <a:path extrusionOk="0" h="3012418" w="5020697">
                <a:moveTo>
                  <a:pt x="0" y="0"/>
                </a:moveTo>
                <a:lnTo>
                  <a:pt x="5020696" y="0"/>
                </a:lnTo>
                <a:lnTo>
                  <a:pt x="5020696" y="3012418"/>
                </a:lnTo>
                <a:lnTo>
                  <a:pt x="0" y="3012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 txBox="1"/>
          <p:nvPr/>
        </p:nvSpPr>
        <p:spPr>
          <a:xfrm>
            <a:off x="1028700" y="1567488"/>
            <a:ext cx="9142043" cy="858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1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 Vision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433424" y="3703841"/>
            <a:ext cx="9421078" cy="1444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You'll learn how to train models to interpret and understand information from images. We will cover Classification, Object Detection and Segmentation.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9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188" name="Google Shape;188;p9"/>
            <p:cNvSpPr/>
            <p:nvPr/>
          </p:nvSpPr>
          <p:spPr>
            <a:xfrm>
              <a:off x="0" y="0"/>
              <a:ext cx="647480" cy="3694947"/>
            </a:xfrm>
            <a:custGeom>
              <a:rect b="b" l="l" r="r" t="t"/>
              <a:pathLst>
                <a:path extrusionOk="0"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9AF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 txBox="1"/>
            <p:nvPr/>
          </p:nvSpPr>
          <p:spPr>
            <a:xfrm>
              <a:off x="0" y="98425"/>
              <a:ext cx="647480" cy="3596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9"/>
          <p:cNvSpPr/>
          <p:nvPr/>
        </p:nvSpPr>
        <p:spPr>
          <a:xfrm flipH="1">
            <a:off x="-437444" y="7150166"/>
            <a:ext cx="4216268" cy="4216268"/>
          </a:xfrm>
          <a:custGeom>
            <a:rect b="b" l="l" r="r" t="t"/>
            <a:pathLst>
              <a:path extrusionOk="0"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9"/>
          <p:cNvSpPr/>
          <p:nvPr/>
        </p:nvSpPr>
        <p:spPr>
          <a:xfrm>
            <a:off x="5957603" y="3235259"/>
            <a:ext cx="11301697" cy="7529755"/>
          </a:xfrm>
          <a:custGeom>
            <a:rect b="b" l="l" r="r" t="t"/>
            <a:pathLst>
              <a:path extrusionOk="0" h="7529755" w="11301697">
                <a:moveTo>
                  <a:pt x="0" y="0"/>
                </a:moveTo>
                <a:lnTo>
                  <a:pt x="11301697" y="0"/>
                </a:lnTo>
                <a:lnTo>
                  <a:pt x="11301697" y="7529755"/>
                </a:lnTo>
                <a:lnTo>
                  <a:pt x="0" y="7529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9"/>
          <p:cNvSpPr txBox="1"/>
          <p:nvPr/>
        </p:nvSpPr>
        <p:spPr>
          <a:xfrm>
            <a:off x="1028700" y="1567488"/>
            <a:ext cx="9142043" cy="1667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1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Natural Language Processing</a:t>
            </a:r>
            <a:endParaRPr/>
          </a:p>
        </p:txBody>
      </p:sp>
      <p:sp>
        <p:nvSpPr>
          <p:cNvPr id="193" name="Google Shape;193;p9"/>
          <p:cNvSpPr txBox="1"/>
          <p:nvPr/>
        </p:nvSpPr>
        <p:spPr>
          <a:xfrm>
            <a:off x="1028700" y="3703841"/>
            <a:ext cx="9563750" cy="1352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learn how to process, analyze, and extract meaning from text data, enabling computers to understand language.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